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7"/>
  </p:notesMasterIdLst>
  <p:sldIdLst>
    <p:sldId id="256" r:id="rId2"/>
    <p:sldId id="268" r:id="rId3"/>
    <p:sldId id="271" r:id="rId4"/>
    <p:sldId id="269" r:id="rId5"/>
    <p:sldId id="272" r:id="rId6"/>
    <p:sldId id="273" r:id="rId7"/>
    <p:sldId id="275" r:id="rId8"/>
    <p:sldId id="278" r:id="rId9"/>
    <p:sldId id="280" r:id="rId10"/>
    <p:sldId id="279" r:id="rId11"/>
    <p:sldId id="277" r:id="rId12"/>
    <p:sldId id="281" r:id="rId13"/>
    <p:sldId id="274" r:id="rId14"/>
    <p:sldId id="270" r:id="rId15"/>
    <p:sldId id="259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8080"/>
    <a:srgbClr val="80FF80"/>
    <a:srgbClr val="4F81BD"/>
    <a:srgbClr val="640000"/>
    <a:srgbClr val="324B64"/>
    <a:srgbClr val="FFC0C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9" autoAdjust="0"/>
    <p:restoredTop sz="94483" autoAdjust="0"/>
  </p:normalViewPr>
  <p:slideViewPr>
    <p:cSldViewPr>
      <p:cViewPr varScale="1">
        <p:scale>
          <a:sx n="125" d="100"/>
          <a:sy n="125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CBF4D-B1CA-4B35-AB03-6998CF505999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02DC8-8836-478D-9C39-F1F7E94A9B2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QuadroXDS\Docs\qxds_mocap.avi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wave.avi" TargetMode="External"/><Relationship Id="rId1" Type="http://schemas.openxmlformats.org/officeDocument/2006/relationships/video" Target="spec.avi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solidFill>
            <a:srgbClr val="000000">
              <a:alpha val="69804"/>
            </a:srgbClr>
          </a:solidFill>
          <a:effectLst/>
        </p:spPr>
        <p:txBody>
          <a:bodyPr>
            <a:noAutofit/>
          </a:bodyPr>
          <a:lstStyle/>
          <a:p>
            <a:r>
              <a:rPr lang="ru-RU" sz="3600" b="1" dirty="0" smtClean="0"/>
              <a:t>Применение технологий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ru-RU" sz="3600" b="1" dirty="0" smtClean="0"/>
              <a:t>виртуальной реальности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ru-RU" sz="3600" b="1" dirty="0" smtClean="0"/>
              <a:t>в учебном процессе</a:t>
            </a:r>
            <a:endParaRPr lang="ru-RU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008112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Алексей Безгодов, к.т.н., </a:t>
            </a:r>
            <a:endParaRPr lang="en-US" sz="2400" dirty="0" smtClean="0"/>
          </a:p>
          <a:p>
            <a:r>
              <a:rPr lang="ru-RU" sz="2400" dirty="0" smtClean="0"/>
              <a:t>НИИ НКТ СПб НИУ ИТМО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3200" dirty="0" err="1" smtClean="0"/>
              <a:t>Kinect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</a:t>
            </a:r>
            <a:r>
              <a:rPr lang="ru-RU" sz="3200" dirty="0" smtClean="0"/>
              <a:t>технологий ВР в </a:t>
            </a:r>
            <a:r>
              <a:rPr lang="ru-RU" sz="3200" dirty="0" smtClean="0"/>
              <a:t>вузе: </a:t>
            </a:r>
            <a:br>
              <a:rPr lang="ru-RU" sz="3200" dirty="0" smtClean="0"/>
            </a:br>
            <a:r>
              <a:rPr lang="en-US" sz="3200" dirty="0" smtClean="0"/>
              <a:t>Motion Capture + </a:t>
            </a:r>
            <a:r>
              <a:rPr lang="ru-RU" sz="3200" dirty="0" smtClean="0"/>
              <a:t>Кибернетика</a:t>
            </a:r>
            <a:endParaRPr lang="ru-RU" sz="3200" dirty="0"/>
          </a:p>
        </p:txBody>
      </p:sp>
      <p:pic>
        <p:nvPicPr>
          <p:cNvPr id="6" name="Рисунок 5" descr="quadro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772816"/>
            <a:ext cx="3096344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qxds_moca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419872" y="1772816"/>
            <a:ext cx="5472608" cy="41044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polygons.jpg"/>
          <p:cNvPicPr>
            <a:picLocks noChangeAspect="1"/>
          </p:cNvPicPr>
          <p:nvPr/>
        </p:nvPicPr>
        <p:blipFill>
          <a:blip r:embed="rId5" cstate="print"/>
          <a:srcRect b="3441"/>
          <a:stretch>
            <a:fillRect/>
          </a:stretch>
        </p:blipFill>
        <p:spPr>
          <a:xfrm>
            <a:off x="251520" y="4005064"/>
            <a:ext cx="3096344" cy="18722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>Технологии виртуальных полигонов</a:t>
            </a:r>
            <a:endParaRPr lang="ru-RU" sz="3200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/>
          <a:srcRect t="8333" b="2778"/>
          <a:stretch>
            <a:fillRect/>
          </a:stretch>
        </p:blipFill>
        <p:spPr bwMode="auto">
          <a:xfrm>
            <a:off x="1907704" y="1497181"/>
            <a:ext cx="3816424" cy="2520280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6" name="Picture 104" descr="prhs_black"/>
          <p:cNvPicPr>
            <a:picLocks noChangeAspect="1" noChangeArrowheads="1"/>
          </p:cNvPicPr>
          <p:nvPr/>
        </p:nvPicPr>
        <p:blipFill>
          <a:blip r:embed="rId5" cstate="print"/>
          <a:srcRect l="-8108" r="-8108"/>
          <a:stretch>
            <a:fillRect/>
          </a:stretch>
        </p:blipFill>
        <p:spPr bwMode="auto">
          <a:xfrm>
            <a:off x="5796136" y="4665533"/>
            <a:ext cx="3096344" cy="1499771"/>
          </a:xfrm>
          <a:prstGeom prst="rect">
            <a:avLst/>
          </a:prstGeom>
          <a:solidFill>
            <a:srgbClr val="00000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>
            <p:ph sz="quarter" idx="4294967295"/>
          </p:nvPr>
        </p:nvPicPr>
        <p:blipFill>
          <a:blip r:embed="rId6" cstate="print">
            <a:lum bright="30000" contrast="54000"/>
          </a:blip>
          <a:srcRect t="5000" r="4529" b="5000"/>
          <a:stretch>
            <a:fillRect/>
          </a:stretch>
        </p:blipFill>
        <p:spPr>
          <a:xfrm>
            <a:off x="5796135" y="1497181"/>
            <a:ext cx="3080135" cy="1512168"/>
          </a:xfrm>
          <a:prstGeom prst="rect">
            <a:avLst/>
          </a:prstGeom>
          <a:noFill/>
          <a:ln>
            <a:solidFill>
              <a:srgbClr val="969696"/>
            </a:solidFill>
          </a:ln>
        </p:spPr>
      </p:pic>
      <p:pic>
        <p:nvPicPr>
          <p:cNvPr id="8" name="Picture 6"/>
          <p:cNvPicPr>
            <a:picLocks noChangeAspect="1" noChangeArrowheads="1"/>
          </p:cNvPicPr>
          <p:nvPr>
            <p:ph sz="quarter" idx="4294967295"/>
          </p:nvPr>
        </p:nvPicPr>
        <p:blipFill>
          <a:blip r:embed="rId7" cstate="print">
            <a:lum bright="6000" contrast="12000"/>
          </a:blip>
          <a:srcRect t="4965" b="5666"/>
          <a:stretch>
            <a:fillRect/>
          </a:stretch>
        </p:blipFill>
        <p:spPr>
          <a:xfrm>
            <a:off x="5796136" y="3081357"/>
            <a:ext cx="3101882" cy="1512168"/>
          </a:xfrm>
          <a:prstGeom prst="rect">
            <a:avLst/>
          </a:prstGeom>
          <a:noFill/>
          <a:ln>
            <a:solidFill>
              <a:srgbClr val="969696"/>
            </a:solidFill>
          </a:ln>
        </p:spPr>
      </p:pic>
      <p:pic>
        <p:nvPicPr>
          <p:cNvPr id="11" name="Picture 20" descr="broaching_classes_black"/>
          <p:cNvPicPr>
            <a:picLocks noChangeAspect="1" noChangeArrowheads="1"/>
          </p:cNvPicPr>
          <p:nvPr/>
        </p:nvPicPr>
        <p:blipFill>
          <a:blip r:embed="rId8" cstate="print"/>
          <a:srcRect l="-4166" t="8066" r="-6229" b="24825"/>
          <a:stretch>
            <a:fillRect/>
          </a:stretch>
        </p:blipFill>
        <p:spPr bwMode="auto">
          <a:xfrm>
            <a:off x="1907704" y="4089469"/>
            <a:ext cx="3816424" cy="2049091"/>
          </a:xfrm>
          <a:prstGeom prst="rect">
            <a:avLst/>
          </a:prstGeom>
          <a:solidFill>
            <a:srgbClr val="00000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19" name="spec.avi">
            <a:hlinkClick r:id="" action="ppaction://media"/>
          </p:cNvPr>
          <p:cNvPicPr>
            <a:picLocks noRot="1" noChangeAspect="1" noChangeArrowheads="1"/>
          </p:cNvPicPr>
          <p:nvPr>
            <p:ph sz="half" idx="4294967295"/>
            <a:videoFile r:link="rId1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323528" y="3081357"/>
            <a:ext cx="1512168" cy="1512168"/>
          </a:xfrm>
          <a:prstGeom prst="rect">
            <a:avLst/>
          </a:prstGeom>
          <a:ln>
            <a:solidFill>
              <a:srgbClr val="969696"/>
            </a:solidFill>
          </a:ln>
        </p:spPr>
      </p:pic>
      <p:pic>
        <p:nvPicPr>
          <p:cNvPr id="20" name="wave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527" y="4665533"/>
            <a:ext cx="1511279" cy="1498841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grpSp>
        <p:nvGrpSpPr>
          <p:cNvPr id="21" name="Group 42"/>
          <p:cNvGrpSpPr>
            <a:grpSpLocks/>
          </p:cNvGrpSpPr>
          <p:nvPr/>
        </p:nvGrpSpPr>
        <p:grpSpPr bwMode="auto">
          <a:xfrm>
            <a:off x="323528" y="1497181"/>
            <a:ext cx="1512169" cy="1512168"/>
            <a:chOff x="45" y="3181"/>
            <a:chExt cx="1248" cy="567"/>
          </a:xfrm>
        </p:grpSpPr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45" y="3181"/>
              <a:ext cx="1248" cy="567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149" y="3696"/>
              <a:ext cx="10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149" y="3233"/>
              <a:ext cx="0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53" y="3338"/>
              <a:ext cx="943" cy="388"/>
            </a:xfrm>
            <a:custGeom>
              <a:avLst/>
              <a:gdLst>
                <a:gd name="T0" fmla="*/ 0 w 1028"/>
                <a:gd name="T1" fmla="*/ 358 h 854"/>
                <a:gd name="T2" fmla="*/ 154 w 1028"/>
                <a:gd name="T3" fmla="*/ 284 h 854"/>
                <a:gd name="T4" fmla="*/ 229 w 1028"/>
                <a:gd name="T5" fmla="*/ 0 h 854"/>
                <a:gd name="T6" fmla="*/ 460 w 1028"/>
                <a:gd name="T7" fmla="*/ 287 h 854"/>
                <a:gd name="T8" fmla="*/ 761 w 1028"/>
                <a:gd name="T9" fmla="*/ 358 h 854"/>
                <a:gd name="T10" fmla="*/ 943 w 1028"/>
                <a:gd name="T11" fmla="*/ 357 h 8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28"/>
                <a:gd name="T19" fmla="*/ 0 h 854"/>
                <a:gd name="T20" fmla="*/ 1028 w 1028"/>
                <a:gd name="T21" fmla="*/ 854 h 8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28" h="854">
                  <a:moveTo>
                    <a:pt x="0" y="788"/>
                  </a:moveTo>
                  <a:cubicBezTo>
                    <a:pt x="28" y="761"/>
                    <a:pt x="140" y="854"/>
                    <a:pt x="168" y="626"/>
                  </a:cubicBezTo>
                  <a:cubicBezTo>
                    <a:pt x="196" y="398"/>
                    <a:pt x="202" y="0"/>
                    <a:pt x="250" y="1"/>
                  </a:cubicBezTo>
                  <a:cubicBezTo>
                    <a:pt x="298" y="2"/>
                    <a:pt x="405" y="501"/>
                    <a:pt x="502" y="632"/>
                  </a:cubicBezTo>
                  <a:cubicBezTo>
                    <a:pt x="586" y="758"/>
                    <a:pt x="708" y="786"/>
                    <a:pt x="830" y="788"/>
                  </a:cubicBezTo>
                  <a:cubicBezTo>
                    <a:pt x="952" y="790"/>
                    <a:pt x="987" y="786"/>
                    <a:pt x="1028" y="786"/>
                  </a:cubicBezTo>
                </a:path>
              </a:pathLst>
            </a:custGeom>
            <a:noFill/>
            <a:ln w="12700">
              <a:solidFill>
                <a:srgbClr val="FFFF8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Курсы </a:t>
            </a:r>
            <a:r>
              <a:rPr lang="ru-RU" dirty="0" smtClean="0"/>
              <a:t>по технологиям ВР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Алгоритмы интерактивной компьютерной графики и научной </a:t>
            </a:r>
            <a:r>
              <a:rPr lang="ru-RU" sz="2400" dirty="0" err="1" smtClean="0"/>
              <a:t>визуализции</a:t>
            </a:r>
            <a:endParaRPr lang="en-US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Общие сведения об архитектуре графических ускорителей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80FF80"/>
                </a:solidFill>
              </a:rPr>
              <a:t>XNA</a:t>
            </a:r>
            <a:r>
              <a:rPr lang="ru-RU" sz="2400" dirty="0" smtClean="0"/>
              <a:t> </a:t>
            </a:r>
            <a:r>
              <a:rPr lang="en-US" sz="2400" dirty="0" smtClean="0"/>
              <a:t>| </a:t>
            </a:r>
            <a:r>
              <a:rPr lang="en-US" sz="2400" dirty="0" smtClean="0">
                <a:solidFill>
                  <a:srgbClr val="FF8080"/>
                </a:solidFill>
              </a:rPr>
              <a:t>Direct3D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FF8080"/>
                </a:solidFill>
              </a:rPr>
              <a:t>OpenGL</a:t>
            </a:r>
            <a:endParaRPr lang="en-US" sz="2400" dirty="0" smtClean="0">
              <a:solidFill>
                <a:srgbClr val="FF8080"/>
              </a:solidFill>
            </a:endParaRPr>
          </a:p>
          <a:p>
            <a:r>
              <a:rPr lang="en-US" sz="2400" i="1" dirty="0" smtClean="0">
                <a:solidFill>
                  <a:srgbClr val="FF8080"/>
                </a:solidFill>
              </a:rPr>
              <a:t>VTK</a:t>
            </a:r>
            <a:endParaRPr lang="ru-RU" sz="2400" i="1" dirty="0" smtClean="0">
              <a:solidFill>
                <a:srgbClr val="FF8080"/>
              </a:solidFill>
            </a:endParaRPr>
          </a:p>
          <a:p>
            <a:r>
              <a:rPr lang="en-US" sz="2400" dirty="0" smtClean="0">
                <a:solidFill>
                  <a:srgbClr val="80FF80"/>
                </a:solidFill>
              </a:rPr>
              <a:t>CUDA</a:t>
            </a:r>
            <a:r>
              <a:rPr lang="en-US" sz="2400" dirty="0" smtClean="0"/>
              <a:t> | </a:t>
            </a:r>
            <a:r>
              <a:rPr lang="en-US" sz="2400" dirty="0" err="1" smtClean="0">
                <a:solidFill>
                  <a:srgbClr val="FF8080"/>
                </a:solidFill>
              </a:rPr>
              <a:t>OpenCL</a:t>
            </a:r>
            <a:endParaRPr lang="en-US" sz="2400" dirty="0" smtClean="0">
              <a:solidFill>
                <a:srgbClr val="FF80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Kinect</a:t>
            </a:r>
            <a:endParaRPr lang="en-US" sz="2400" dirty="0" smtClean="0">
              <a:solidFill>
                <a:srgbClr val="80FF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Playstation</a:t>
            </a:r>
            <a:r>
              <a:rPr lang="en-US" sz="2400" dirty="0" smtClean="0">
                <a:solidFill>
                  <a:srgbClr val="80FF80"/>
                </a:solidFill>
              </a:rPr>
              <a:t> Move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Motion Capture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Touch</a:t>
            </a:r>
            <a:endParaRPr lang="ru-RU" sz="2400" dirty="0" smtClean="0">
              <a:solidFill>
                <a:srgbClr val="80FF80"/>
              </a:solidFill>
            </a:endParaRPr>
          </a:p>
          <a:p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 smtClean="0">
                <a:solidFill>
                  <a:srgbClr val="FF8080"/>
                </a:solidFill>
              </a:rPr>
              <a:t>"игрушки" на основе ВР полезны не только игрунам, которые снимают кино. С ними в вузе можно делать много всякой всячины.</a:t>
            </a:r>
          </a:p>
          <a:p>
            <a:endParaRPr lang="ru-RU" i="1" dirty="0" smtClean="0">
              <a:solidFill>
                <a:srgbClr val="FF8080"/>
              </a:solidFill>
            </a:endParaRPr>
          </a:p>
          <a:p>
            <a:r>
              <a:rPr lang="ru-RU" i="1" dirty="0" smtClean="0">
                <a:solidFill>
                  <a:srgbClr val="FF8080"/>
                </a:solidFill>
              </a:rPr>
              <a:t>Из игрушек можно и нужно компоновать комплексы под конкретные задачи.</a:t>
            </a:r>
          </a:p>
          <a:p>
            <a:endParaRPr lang="ru-RU" i="1" dirty="0" smtClean="0">
              <a:solidFill>
                <a:srgbClr val="FF8080"/>
              </a:solidFill>
            </a:endParaRPr>
          </a:p>
          <a:p>
            <a:r>
              <a:rPr lang="ru-RU" i="1" dirty="0" smtClean="0">
                <a:solidFill>
                  <a:srgbClr val="FF8080"/>
                </a:solidFill>
              </a:rPr>
              <a:t>Под эти комплексы нужно разрабатывать ПО - а ИТМО именно это и умеет.</a:t>
            </a:r>
            <a:endParaRPr lang="ru-RU" i="1" dirty="0">
              <a:solidFill>
                <a:srgbClr val="FF8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Виртуальная реальность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Созданный техническими средствами мир, передаваемый человеку через его ощущения: зрение, слух, обоняние, осязание и другие. </a:t>
            </a:r>
          </a:p>
          <a:p>
            <a:endParaRPr lang="ru-RU" sz="2400" dirty="0" smtClean="0"/>
          </a:p>
          <a:p>
            <a:r>
              <a:rPr lang="ru-RU" sz="2400" dirty="0" smtClean="0"/>
              <a:t>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 реальном времени.</a:t>
            </a:r>
          </a:p>
          <a:p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4" name="Рисунок 3" descr="f16_egypt_utd_485.jpg"/>
          <p:cNvPicPr>
            <a:picLocks noChangeAspect="1"/>
          </p:cNvPicPr>
          <p:nvPr/>
        </p:nvPicPr>
        <p:blipFill>
          <a:blip r:embed="rId2" cstate="print"/>
          <a:srcRect t="8571" b="5714"/>
          <a:stretch>
            <a:fillRect/>
          </a:stretch>
        </p:blipFill>
        <p:spPr>
          <a:xfrm>
            <a:off x="683568" y="1484784"/>
            <a:ext cx="3816423" cy="21602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Рисунок 4" descr="insidesim.jpg"/>
          <p:cNvPicPr>
            <a:picLocks noChangeAspect="1"/>
          </p:cNvPicPr>
          <p:nvPr/>
        </p:nvPicPr>
        <p:blipFill>
          <a:blip r:embed="rId3" cstate="print"/>
          <a:srcRect l="3333" r="6790"/>
          <a:stretch>
            <a:fillRect/>
          </a:stretch>
        </p:blipFill>
        <p:spPr>
          <a:xfrm>
            <a:off x="6732240" y="1484784"/>
            <a:ext cx="1872208" cy="16561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Рисунок 5" descr="Simulator-flight-compartment.jpeg"/>
          <p:cNvPicPr>
            <a:picLocks noChangeAspect="1"/>
          </p:cNvPicPr>
          <p:nvPr/>
        </p:nvPicPr>
        <p:blipFill>
          <a:blip r:embed="rId4" cstate="print"/>
          <a:srcRect l="16667" r="14889"/>
          <a:stretch>
            <a:fillRect/>
          </a:stretch>
        </p:blipFill>
        <p:spPr>
          <a:xfrm>
            <a:off x="4572001" y="3501008"/>
            <a:ext cx="2088232" cy="26642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 descr="AC97-0295-13_a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999" y="1484784"/>
            <a:ext cx="2088233" cy="194421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Vrsoldiers.jpg"/>
          <p:cNvPicPr>
            <a:picLocks noChangeAspect="1"/>
          </p:cNvPicPr>
          <p:nvPr/>
        </p:nvPicPr>
        <p:blipFill>
          <a:blip r:embed="rId6" cstate="print"/>
          <a:srcRect b="1659"/>
          <a:stretch>
            <a:fillRect/>
          </a:stretch>
        </p:blipFill>
        <p:spPr>
          <a:xfrm>
            <a:off x="683568" y="3717032"/>
            <a:ext cx="3816424" cy="24482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Рисунок 9" descr="Virtual-Reality-Medicine.gif"/>
          <p:cNvPicPr>
            <a:picLocks noChangeAspect="1"/>
          </p:cNvPicPr>
          <p:nvPr/>
        </p:nvPicPr>
        <p:blipFill>
          <a:blip r:embed="rId7" cstate="print"/>
          <a:srcRect l="50976" t="35922"/>
          <a:stretch>
            <a:fillRect/>
          </a:stretch>
        </p:blipFill>
        <p:spPr>
          <a:xfrm>
            <a:off x="6732240" y="3212976"/>
            <a:ext cx="1872208" cy="29523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4" name="Рисунок 3" descr="gow.jpg"/>
          <p:cNvPicPr>
            <a:picLocks noChangeAspect="1"/>
          </p:cNvPicPr>
          <p:nvPr/>
        </p:nvPicPr>
        <p:blipFill>
          <a:blip r:embed="rId2" cstate="print"/>
          <a:srcRect l="6275" r="5870"/>
          <a:stretch>
            <a:fillRect/>
          </a:stretch>
        </p:blipFill>
        <p:spPr>
          <a:xfrm>
            <a:off x="323528" y="1628800"/>
            <a:ext cx="4392488" cy="30243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 descr="orig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30" y="4725144"/>
            <a:ext cx="2016222" cy="129614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portal2.300.04.l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4725144"/>
            <a:ext cx="2304257" cy="129614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powder01.jpg"/>
          <p:cNvPicPr>
            <a:picLocks noChangeAspect="1"/>
          </p:cNvPicPr>
          <p:nvPr/>
        </p:nvPicPr>
        <p:blipFill>
          <a:blip r:embed="rId5" cstate="print"/>
          <a:srcRect l="6451" r="6452"/>
          <a:stretch>
            <a:fillRect/>
          </a:stretch>
        </p:blipFill>
        <p:spPr>
          <a:xfrm>
            <a:off x="4788024" y="1628800"/>
            <a:ext cx="1944216" cy="15273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Рисунок 9" descr="powder02.jpg"/>
          <p:cNvPicPr>
            <a:picLocks noChangeAspect="1"/>
          </p:cNvPicPr>
          <p:nvPr/>
        </p:nvPicPr>
        <p:blipFill>
          <a:blip r:embed="rId6" cstate="print"/>
          <a:srcRect l="6435" r="6683"/>
          <a:stretch>
            <a:fillRect/>
          </a:stretch>
        </p:blipFill>
        <p:spPr>
          <a:xfrm>
            <a:off x="6804248" y="1628800"/>
            <a:ext cx="1872208" cy="1512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 descr="world-of-goo_snap297_wm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12976"/>
            <a:ext cx="3888432" cy="28083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Autofit/>
          </a:bodyPr>
          <a:lstStyle/>
          <a:p>
            <a:r>
              <a:rPr lang="ru-RU" sz="3600" dirty="0" smtClean="0"/>
              <a:t>Технические средства создания ВР</a:t>
            </a:r>
            <a:r>
              <a:rPr lang="en-US" sz="3600" dirty="0" smtClean="0"/>
              <a:t> (</a:t>
            </a:r>
            <a:r>
              <a:rPr lang="ru-RU" sz="3600" dirty="0" smtClean="0"/>
              <a:t>средства отображения</a:t>
            </a:r>
            <a:r>
              <a:rPr lang="en-US" sz="3600" dirty="0" smtClean="0"/>
              <a:t>)</a:t>
            </a:r>
            <a:endParaRPr lang="ru-RU" sz="3600" dirty="0"/>
          </a:p>
        </p:txBody>
      </p:sp>
      <p:pic>
        <p:nvPicPr>
          <p:cNvPr id="4" name="Рисунок 3" descr="dispw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2880320" cy="18002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Рисунок 4" descr="3d_display_star_wars_ship_us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1772816"/>
            <a:ext cx="1872208" cy="23042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Рисунок 5" descr="3ddispla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096" y="1772817"/>
            <a:ext cx="2952328" cy="23042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3d-displa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4149082"/>
            <a:ext cx="2232248" cy="15841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viewsonic-v3d245-lcd-3d-monito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3" y="3645025"/>
            <a:ext cx="2880319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cav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880" y="4149081"/>
            <a:ext cx="2592288" cy="15841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Технические средства создания ВР</a:t>
            </a:r>
            <a:r>
              <a:rPr lang="en-US" dirty="0" smtClean="0"/>
              <a:t> (</a:t>
            </a:r>
            <a:r>
              <a:rPr lang="ru-RU" dirty="0" smtClean="0"/>
              <a:t>средства ЧКВ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7" name="Рисунок 6" descr="3dconnexion-spacepilot-pro-3d-mo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3024336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6188386678_1b5971669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717031"/>
            <a:ext cx="3024336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 descr="move_01_56551_screen.jpg"/>
          <p:cNvPicPr>
            <a:picLocks noChangeAspect="1"/>
          </p:cNvPicPr>
          <p:nvPr/>
        </p:nvPicPr>
        <p:blipFill>
          <a:blip r:embed="rId4" cstate="print"/>
          <a:srcRect t="3704" b="3567"/>
          <a:stretch>
            <a:fillRect/>
          </a:stretch>
        </p:blipFill>
        <p:spPr>
          <a:xfrm>
            <a:off x="3347864" y="1700807"/>
            <a:ext cx="2808312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Рисунок 13" descr="kinec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864" y="3717031"/>
            <a:ext cx="2808312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Рисунок 14" descr="282518815_65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8184" y="1700808"/>
            <a:ext cx="2664296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Рисунок 15" descr="Emotiv_Headset.jpg"/>
          <p:cNvPicPr>
            <a:picLocks noChangeAspect="1"/>
          </p:cNvPicPr>
          <p:nvPr/>
        </p:nvPicPr>
        <p:blipFill>
          <a:blip r:embed="rId7" cstate="print"/>
          <a:srcRect l="42440" t="2160" r="2751" b="14563"/>
          <a:stretch>
            <a:fillRect/>
          </a:stretch>
        </p:blipFill>
        <p:spPr>
          <a:xfrm>
            <a:off x="6228184" y="3717032"/>
            <a:ext cx="2665827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Оборудование НИИ НКТ</a:t>
            </a:r>
            <a:endParaRPr lang="ru-RU" dirty="0"/>
          </a:p>
        </p:txBody>
      </p:sp>
      <p:pic>
        <p:nvPicPr>
          <p:cNvPr id="6" name="Picture 5" descr="IMG_1499"/>
          <p:cNvPicPr>
            <a:picLocks noChangeAspect="1" noChangeArrowheads="1"/>
          </p:cNvPicPr>
          <p:nvPr/>
        </p:nvPicPr>
        <p:blipFill>
          <a:blip r:embed="rId2" cstate="print">
            <a:lum bright="18000" contrast="24000"/>
          </a:blip>
          <a:srcRect b="30872"/>
          <a:stretch>
            <a:fillRect/>
          </a:stretch>
        </p:blipFill>
        <p:spPr bwMode="auto">
          <a:xfrm>
            <a:off x="323528" y="3645024"/>
            <a:ext cx="4248472" cy="2232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" name="Picture 7" descr="IMG_1502"/>
          <p:cNvPicPr>
            <a:picLocks noChangeAspect="1" noChangeArrowheads="1"/>
          </p:cNvPicPr>
          <p:nvPr/>
        </p:nvPicPr>
        <p:blipFill>
          <a:blip r:embed="rId3" cstate="print">
            <a:lum bright="18000" contrast="24000"/>
          </a:blip>
          <a:srcRect/>
          <a:stretch>
            <a:fillRect/>
          </a:stretch>
        </p:blipFill>
        <p:spPr bwMode="auto">
          <a:xfrm>
            <a:off x="323528" y="1772816"/>
            <a:ext cx="2520280" cy="178219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0" name="Рисунок 9" descr="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096" y="1772816"/>
            <a:ext cx="2880320" cy="1800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Рисунок 11" descr="epoc2.jpg"/>
          <p:cNvPicPr>
            <a:picLocks noChangeAspect="1"/>
          </p:cNvPicPr>
          <p:nvPr/>
        </p:nvPicPr>
        <p:blipFill>
          <a:blip r:embed="rId5" cstate="print"/>
          <a:srcRect l="4487" r="16987"/>
          <a:stretch>
            <a:fillRect/>
          </a:stretch>
        </p:blipFill>
        <p:spPr>
          <a:xfrm>
            <a:off x="2915816" y="1772816"/>
            <a:ext cx="2448272" cy="1800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Рисунок 16" descr="Abc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3645023"/>
            <a:ext cx="3666926" cy="22374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en-US" sz="3200" dirty="0" smtClean="0"/>
              <a:t>3D </a:t>
            </a:r>
            <a:r>
              <a:rPr lang="ru-RU" sz="3200" dirty="0" smtClean="0"/>
              <a:t>визуализация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СППР + ГИС (</a:t>
            </a:r>
            <a:r>
              <a:rPr lang="en-US" sz="3200" dirty="0" smtClean="0"/>
              <a:t>@#$</a:t>
            </a:r>
            <a:r>
              <a:rPr lang="ru-RU" sz="3200" dirty="0" smtClean="0"/>
              <a:t>стол?!!)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FFFFFF"/>
      </a:dk1>
      <a:lt1>
        <a:sysClr val="window" lastClr="FFFFFF"/>
      </a:lt1>
      <a:dk2>
        <a:srgbClr val="FFFF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othic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3077</TotalTime>
  <Words>206</Words>
  <Application>Microsoft Office PowerPoint</Application>
  <PresentationFormat>Экран (4:3)</PresentationFormat>
  <Paragraphs>35</Paragraphs>
  <Slides>15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Применение технологий  виртуальной реальности  в учебном процессе</vt:lpstr>
      <vt:lpstr>Виртуальная реальность</vt:lpstr>
      <vt:lpstr>Основные задачи</vt:lpstr>
      <vt:lpstr>Основные задачи</vt:lpstr>
      <vt:lpstr>Технические средства создания ВР (средства отображения)</vt:lpstr>
      <vt:lpstr>Технические средства создания ВР (средства ЧКВ)</vt:lpstr>
      <vt:lpstr>Оборудование НИИ НКТ</vt:lpstr>
      <vt:lpstr>Применение технологий ВР в вузе:  3D визуализация</vt:lpstr>
      <vt:lpstr>Применение технологий ВР в вузе:  СППР + ГИС (@#$стол?!!)</vt:lpstr>
      <vt:lpstr>Применение технологий ВР в вузе:  Kinect</vt:lpstr>
      <vt:lpstr>Применение технологий ВР в вузе:  Motion Capture + Кибернетика</vt:lpstr>
      <vt:lpstr>Применение технологий ВР в вузе: Технологии виртуальных полигонов</vt:lpstr>
      <vt:lpstr>Курсы по технологиям ВР</vt:lpstr>
      <vt:lpstr>Заключение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474</cp:revision>
  <dcterms:created xsi:type="dcterms:W3CDTF">2012-05-06T19:34:58Z</dcterms:created>
  <dcterms:modified xsi:type="dcterms:W3CDTF">2012-05-23T13:49:20Z</dcterms:modified>
</cp:coreProperties>
</file>